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0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9704" autoAdjust="0"/>
  </p:normalViewPr>
  <p:slideViewPr>
    <p:cSldViewPr snapToGrid="0" snapToObjects="1">
      <p:cViewPr varScale="1">
        <p:scale>
          <a:sx n="116" d="100"/>
          <a:sy n="116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3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01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3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46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40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3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82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20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51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55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C140C-30A2-6A46-BF25-81898E4147F6}" type="datetimeFigureOut">
              <a:rPr lang="es-ES" smtClean="0"/>
              <a:t>18/07/2016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EC1D1-6F34-C344-ACFF-E690FAFFAA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09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7.gif"/><Relationship Id="rId3" Type="http://schemas.openxmlformats.org/officeDocument/2006/relationships/package" Target="../embeddings/Microsoft_Word_Document1.docx"/><Relationship Id="rId7" Type="http://schemas.openxmlformats.org/officeDocument/2006/relationships/image" Target="../media/image5.jpg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package" Target="../embeddings/Microsoft_Word_Document4.docx"/><Relationship Id="rId5" Type="http://schemas.openxmlformats.org/officeDocument/2006/relationships/package" Target="../embeddings/Microsoft_Word_Document2.docx"/><Relationship Id="rId10" Type="http://schemas.openxmlformats.org/officeDocument/2006/relationships/image" Target="../media/image3.emf"/><Relationship Id="rId4" Type="http://schemas.openxmlformats.org/officeDocument/2006/relationships/image" Target="../media/image1.emf"/><Relationship Id="rId9" Type="http://schemas.openxmlformats.org/officeDocument/2006/relationships/package" Target="../embeddings/Microsoft_Word_Document3.docx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package" Target="../embeddings/Microsoft_Word_Document5.docx"/><Relationship Id="rId7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6.docx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package" Target="../embeddings/Microsoft_Word_Document8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13412" y="296392"/>
            <a:ext cx="2577190" cy="21340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6293068" y="3372302"/>
            <a:ext cx="2970159" cy="3249572"/>
          </a:xfrm>
          <a:prstGeom prst="rect">
            <a:avLst/>
          </a:prstGeom>
          <a:ln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Objective: minimize cost </a:t>
            </a:r>
            <a:endParaRPr lang="en-GB" sz="1400" dirty="0"/>
          </a:p>
          <a:p>
            <a:pPr algn="ctr"/>
            <a:endParaRPr lang="en-GB" sz="1400" dirty="0" smtClean="0"/>
          </a:p>
          <a:p>
            <a:pPr algn="ctr"/>
            <a:endParaRPr lang="en-GB" sz="1400" dirty="0" smtClean="0"/>
          </a:p>
          <a:p>
            <a:pPr algn="ctr"/>
            <a:endParaRPr lang="en-GB" sz="1400" dirty="0" smtClean="0"/>
          </a:p>
          <a:p>
            <a:pPr algn="ctr"/>
            <a:endParaRPr lang="en-GB" sz="1400" dirty="0" smtClean="0"/>
          </a:p>
          <a:p>
            <a:pPr algn="ctr"/>
            <a:r>
              <a:rPr lang="en-GB" sz="1400" dirty="0" smtClean="0"/>
              <a:t>Subject to: (Nutritional concerns):</a:t>
            </a:r>
          </a:p>
          <a:p>
            <a:pPr algn="ctr"/>
            <a:endParaRPr lang="en-GB" sz="1400" dirty="0" smtClean="0"/>
          </a:p>
          <a:p>
            <a:pPr algn="ctr"/>
            <a:endParaRPr lang="en-GB" sz="1400" dirty="0"/>
          </a:p>
          <a:p>
            <a:pPr algn="ctr"/>
            <a:endParaRPr lang="en-GB" sz="1400" dirty="0" smtClean="0"/>
          </a:p>
          <a:p>
            <a:pPr algn="ctr"/>
            <a:endParaRPr lang="en-GB" sz="1400" dirty="0"/>
          </a:p>
          <a:p>
            <a:pPr algn="ctr"/>
            <a:endParaRPr lang="en-GB" sz="1400" dirty="0" smtClean="0"/>
          </a:p>
          <a:p>
            <a:pPr algn="ctr"/>
            <a:endParaRPr lang="en-GB" sz="1400" dirty="0" smtClean="0"/>
          </a:p>
        </p:txBody>
      </p:sp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817160"/>
              </p:ext>
            </p:extLst>
          </p:nvPr>
        </p:nvGraphicFramePr>
        <p:xfrm>
          <a:off x="5240763" y="3909861"/>
          <a:ext cx="53975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3" imgW="5383221" imgH="1247947" progId="Word.Document.12">
                  <p:embed/>
                </p:oleObj>
              </mc:Choice>
              <mc:Fallback>
                <p:oleObj name="Document" r:id="rId3" imgW="5383221" imgH="12479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0763" y="3909861"/>
                        <a:ext cx="53975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/>
          <p:cNvSpPr/>
          <p:nvPr/>
        </p:nvSpPr>
        <p:spPr>
          <a:xfrm>
            <a:off x="2268380" y="4102089"/>
            <a:ext cx="3535501" cy="1292326"/>
          </a:xfrm>
          <a:prstGeom prst="rect">
            <a:avLst/>
          </a:prstGeom>
          <a:ln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Cost function</a:t>
            </a:r>
          </a:p>
          <a:p>
            <a:pPr algn="ctr"/>
            <a:endParaRPr lang="en-GB" sz="1400" dirty="0" smtClean="0"/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000310"/>
              </p:ext>
            </p:extLst>
          </p:nvPr>
        </p:nvGraphicFramePr>
        <p:xfrm>
          <a:off x="1455738" y="4533900"/>
          <a:ext cx="5281612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Document" r:id="rId5" imgW="5383221" imgH="1246505" progId="Word.Document.12">
                  <p:embed/>
                </p:oleObj>
              </mc:Choice>
              <mc:Fallback>
                <p:oleObj name="Document" r:id="rId5" imgW="5383221" imgH="1246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5738" y="4533900"/>
                        <a:ext cx="5281612" cy="121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In-N-Out_Burger_cheeseburger_mea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3" y="167051"/>
            <a:ext cx="1874762" cy="2500464"/>
          </a:xfrm>
          <a:prstGeom prst="rect">
            <a:avLst/>
          </a:prstGeom>
          <a:ln w="28575" cmpd="sng">
            <a:solidFill>
              <a:schemeClr val="accent6"/>
            </a:solidFill>
          </a:ln>
        </p:spPr>
      </p:pic>
      <p:pic>
        <p:nvPicPr>
          <p:cNvPr id="6" name="Imagen 5" descr="Contando_Dinheiro_(8228640)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33" y="685109"/>
            <a:ext cx="1935236" cy="1451427"/>
          </a:xfrm>
          <a:prstGeom prst="rect">
            <a:avLst/>
          </a:prstGeom>
          <a:ln w="28575" cmpd="sng">
            <a:solidFill>
              <a:schemeClr val="accent6"/>
            </a:solidFill>
          </a:ln>
        </p:spPr>
      </p:pic>
      <p:sp>
        <p:nvSpPr>
          <p:cNvPr id="8" name="Flecha derecha 7"/>
          <p:cNvSpPr/>
          <p:nvPr/>
        </p:nvSpPr>
        <p:spPr>
          <a:xfrm>
            <a:off x="2503714" y="1082627"/>
            <a:ext cx="701524" cy="5684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echa derecha 8"/>
          <p:cNvSpPr/>
          <p:nvPr/>
        </p:nvSpPr>
        <p:spPr>
          <a:xfrm>
            <a:off x="5647534" y="1082627"/>
            <a:ext cx="701524" cy="5684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/>
          <p:cNvSpPr/>
          <p:nvPr/>
        </p:nvSpPr>
        <p:spPr>
          <a:xfrm>
            <a:off x="439917" y="2523440"/>
            <a:ext cx="1674013" cy="9859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accent1"/>
                </a:solidFill>
              </a:rPr>
              <a:t>Hamburger,</a:t>
            </a:r>
          </a:p>
          <a:p>
            <a:pPr algn="ctr"/>
            <a:r>
              <a:rPr lang="en-GB" sz="1400" dirty="0" smtClean="0">
                <a:solidFill>
                  <a:schemeClr val="accent1"/>
                </a:solidFill>
              </a:rPr>
              <a:t>fries,</a:t>
            </a:r>
          </a:p>
          <a:p>
            <a:pPr algn="ctr"/>
            <a:r>
              <a:rPr lang="en-GB" sz="1400" dirty="0" err="1" smtClean="0">
                <a:solidFill>
                  <a:schemeClr val="accent1"/>
                </a:solidFill>
              </a:rPr>
              <a:t>etc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64372" y="2111853"/>
            <a:ext cx="3660441" cy="6371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accent1"/>
                </a:solidFill>
              </a:rPr>
              <a:t>Burger</a:t>
            </a:r>
            <a:r>
              <a:rPr lang="en-GB" sz="1400" dirty="0" smtClean="0"/>
              <a:t> </a:t>
            </a:r>
            <a:r>
              <a:rPr lang="en-GB" sz="1400" dirty="0" smtClean="0">
                <a:solidFill>
                  <a:srgbClr val="C00000"/>
                </a:solidFill>
              </a:rPr>
              <a:t>cost</a:t>
            </a:r>
            <a:r>
              <a:rPr lang="en-GB" sz="1400" dirty="0" smtClean="0"/>
              <a:t> + …  = Total </a:t>
            </a:r>
            <a:r>
              <a:rPr lang="en-GB" sz="1400" dirty="0" smtClean="0">
                <a:solidFill>
                  <a:srgbClr val="C00000"/>
                </a:solidFill>
              </a:rPr>
              <a:t>Cost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20714" y="4263436"/>
            <a:ext cx="1674013" cy="985983"/>
          </a:xfrm>
          <a:prstGeom prst="rect">
            <a:avLst/>
          </a:prstGeom>
          <a:ln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Variables:</a:t>
            </a:r>
          </a:p>
          <a:p>
            <a:pPr algn="ctr"/>
            <a:endParaRPr lang="en-GB" sz="1400" dirty="0"/>
          </a:p>
          <a:p>
            <a:pPr algn="ctr"/>
            <a:endParaRPr lang="en-GB" sz="1400" dirty="0" smtClean="0"/>
          </a:p>
        </p:txBody>
      </p:sp>
      <p:sp>
        <p:nvSpPr>
          <p:cNvPr id="14" name="Flecha derecha 13"/>
          <p:cNvSpPr/>
          <p:nvPr/>
        </p:nvSpPr>
        <p:spPr>
          <a:xfrm>
            <a:off x="1930740" y="4468711"/>
            <a:ext cx="289055" cy="5684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 derecha 15"/>
          <p:cNvSpPr/>
          <p:nvPr/>
        </p:nvSpPr>
        <p:spPr>
          <a:xfrm>
            <a:off x="5872651" y="4455468"/>
            <a:ext cx="251290" cy="5684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/>
          <p:cNvSpPr/>
          <p:nvPr/>
        </p:nvSpPr>
        <p:spPr>
          <a:xfrm>
            <a:off x="1930740" y="5811140"/>
            <a:ext cx="2781248" cy="7077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OPTIMIZATION</a:t>
            </a:r>
            <a:endParaRPr lang="en-GB" sz="1400" dirty="0"/>
          </a:p>
        </p:txBody>
      </p:sp>
      <p:cxnSp>
        <p:nvCxnSpPr>
          <p:cNvPr id="22" name="Conector angular 21"/>
          <p:cNvCxnSpPr>
            <a:stCxn id="18" idx="1"/>
            <a:endCxn id="13" idx="2"/>
          </p:cNvCxnSpPr>
          <p:nvPr/>
        </p:nvCxnSpPr>
        <p:spPr>
          <a:xfrm rot="10800000">
            <a:off x="957722" y="5249419"/>
            <a:ext cx="973019" cy="915578"/>
          </a:xfrm>
          <a:prstGeom prst="bentConnector2">
            <a:avLst/>
          </a:prstGeom>
          <a:ln w="28575" cmpd="sng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5120"/>
              </p:ext>
            </p:extLst>
          </p:nvPr>
        </p:nvGraphicFramePr>
        <p:xfrm>
          <a:off x="-1964009" y="4642472"/>
          <a:ext cx="5843461" cy="948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Document" r:id="rId9" imgW="5383221" imgH="886291" progId="Word.Document.12">
                  <p:embed/>
                </p:oleObj>
              </mc:Choice>
              <mc:Fallback>
                <p:oleObj name="Document" r:id="rId9" imgW="5383221" imgH="8862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964009" y="4642472"/>
                        <a:ext cx="5843461" cy="948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2029"/>
              </p:ext>
            </p:extLst>
          </p:nvPr>
        </p:nvGraphicFramePr>
        <p:xfrm>
          <a:off x="4711988" y="5154353"/>
          <a:ext cx="53975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Documento" r:id="rId11" imgW="5397500" imgH="1447800" progId="Word.Document.12">
                  <p:embed/>
                </p:oleObj>
              </mc:Choice>
              <mc:Fallback>
                <p:oleObj name="Documento" r:id="rId11" imgW="53975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1988" y="5154353"/>
                        <a:ext cx="53975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Conector recto de flecha 27"/>
          <p:cNvCxnSpPr>
            <a:endCxn id="18" idx="3"/>
          </p:cNvCxnSpPr>
          <p:nvPr/>
        </p:nvCxnSpPr>
        <p:spPr>
          <a:xfrm flipH="1">
            <a:off x="4711988" y="6164997"/>
            <a:ext cx="1581082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Imagen 19" descr="USDA_Food_Pyramid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0" y="1066275"/>
            <a:ext cx="1500613" cy="1169656"/>
          </a:xfrm>
          <a:prstGeom prst="rect">
            <a:avLst/>
          </a:prstGeom>
          <a:ln w="28575" cmpd="sng">
            <a:noFill/>
          </a:ln>
        </p:spPr>
      </p:pic>
      <p:sp>
        <p:nvSpPr>
          <p:cNvPr id="12" name="Rectángulo 11"/>
          <p:cNvSpPr/>
          <p:nvPr/>
        </p:nvSpPr>
        <p:spPr>
          <a:xfrm>
            <a:off x="6621988" y="2267924"/>
            <a:ext cx="2312318" cy="7809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accent3"/>
                </a:solidFill>
              </a:rPr>
              <a:t>Objective: Save money!</a:t>
            </a:r>
          </a:p>
          <a:p>
            <a:pPr algn="r"/>
            <a:r>
              <a:rPr lang="en-GB" sz="1200" dirty="0" smtClean="0"/>
              <a:t>Subject to: Nutritional concerns </a:t>
            </a:r>
          </a:p>
        </p:txBody>
      </p:sp>
      <p:pic>
        <p:nvPicPr>
          <p:cNvPr id="24" name="Imagen 23" descr="skd187720sdc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68" y="167050"/>
            <a:ext cx="1646445" cy="1569267"/>
          </a:xfrm>
          <a:prstGeom prst="rect">
            <a:avLst/>
          </a:prstGeom>
        </p:spPr>
      </p:pic>
      <p:sp>
        <p:nvSpPr>
          <p:cNvPr id="27" name="Elipse 26"/>
          <p:cNvSpPr>
            <a:spLocks noChangeAspect="1"/>
          </p:cNvSpPr>
          <p:nvPr/>
        </p:nvSpPr>
        <p:spPr>
          <a:xfrm>
            <a:off x="7048405" y="-12616"/>
            <a:ext cx="290235" cy="29023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$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5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276146" y="274642"/>
            <a:ext cx="3254476" cy="914400"/>
          </a:xfrm>
          <a:prstGeom prst="ellipse">
            <a:avLst/>
          </a:prstGeom>
          <a:ln w="3175" cmpd="sng"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Objective Function </a:t>
            </a:r>
          </a:p>
        </p:txBody>
      </p:sp>
      <p:sp>
        <p:nvSpPr>
          <p:cNvPr id="4" name="Rombo 3"/>
          <p:cNvSpPr/>
          <p:nvPr/>
        </p:nvSpPr>
        <p:spPr>
          <a:xfrm>
            <a:off x="1008189" y="1780415"/>
            <a:ext cx="1803002" cy="850517"/>
          </a:xfrm>
          <a:prstGeom prst="diamond">
            <a:avLst/>
          </a:prstGeom>
          <a:ln w="31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LINEAR</a:t>
            </a:r>
            <a:endParaRPr lang="en-GB" dirty="0"/>
          </a:p>
        </p:txBody>
      </p:sp>
      <p:sp>
        <p:nvSpPr>
          <p:cNvPr id="5" name="Rombo 4"/>
          <p:cNvSpPr/>
          <p:nvPr/>
        </p:nvSpPr>
        <p:spPr>
          <a:xfrm>
            <a:off x="469653" y="3083547"/>
            <a:ext cx="2875283" cy="1025597"/>
          </a:xfrm>
          <a:prstGeom prst="diamond">
            <a:avLst/>
          </a:prstGeom>
          <a:ln w="31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Decision Variables</a:t>
            </a:r>
            <a:endParaRPr lang="en-GB" dirty="0"/>
          </a:p>
        </p:txBody>
      </p:sp>
      <p:sp>
        <p:nvSpPr>
          <p:cNvPr id="6" name="Rombo 5"/>
          <p:cNvSpPr/>
          <p:nvPr/>
        </p:nvSpPr>
        <p:spPr>
          <a:xfrm>
            <a:off x="4552290" y="3083547"/>
            <a:ext cx="2875283" cy="1025597"/>
          </a:xfrm>
          <a:prstGeom prst="diamond">
            <a:avLst/>
          </a:prstGeom>
          <a:ln w="31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Decision Variable</a:t>
            </a:r>
            <a:endParaRPr lang="en-GB" dirty="0"/>
          </a:p>
        </p:txBody>
      </p:sp>
      <p:cxnSp>
        <p:nvCxnSpPr>
          <p:cNvPr id="8" name="Conector recto de flecha 7"/>
          <p:cNvCxnSpPr>
            <a:stCxn id="3" idx="4"/>
            <a:endCxn id="4" idx="0"/>
          </p:cNvCxnSpPr>
          <p:nvPr/>
        </p:nvCxnSpPr>
        <p:spPr>
          <a:xfrm>
            <a:off x="1903384" y="1189042"/>
            <a:ext cx="6306" cy="59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4" idx="2"/>
            <a:endCxn id="5" idx="0"/>
          </p:cNvCxnSpPr>
          <p:nvPr/>
        </p:nvCxnSpPr>
        <p:spPr>
          <a:xfrm flipH="1">
            <a:off x="1907295" y="2630932"/>
            <a:ext cx="2395" cy="452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/>
          <p:cNvCxnSpPr>
            <a:stCxn id="4" idx="3"/>
            <a:endCxn id="6" idx="0"/>
          </p:cNvCxnSpPr>
          <p:nvPr/>
        </p:nvCxnSpPr>
        <p:spPr>
          <a:xfrm>
            <a:off x="2811191" y="2205674"/>
            <a:ext cx="3178741" cy="87787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>
            <a:spLocks noChangeAspect="1"/>
          </p:cNvSpPr>
          <p:nvPr/>
        </p:nvSpPr>
        <p:spPr>
          <a:xfrm>
            <a:off x="1031749" y="4607193"/>
            <a:ext cx="1699640" cy="971996"/>
          </a:xfrm>
          <a:prstGeom prst="ellipse">
            <a:avLst/>
          </a:prstGeom>
          <a:ln w="3175" cmpd="sng"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Linear Programming</a:t>
            </a:r>
          </a:p>
        </p:txBody>
      </p:sp>
      <p:cxnSp>
        <p:nvCxnSpPr>
          <p:cNvPr id="24" name="Conector recto de flecha 23"/>
          <p:cNvCxnSpPr/>
          <p:nvPr/>
        </p:nvCxnSpPr>
        <p:spPr>
          <a:xfrm flipH="1">
            <a:off x="1892517" y="4109144"/>
            <a:ext cx="0" cy="498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6" idx="2"/>
          </p:cNvCxnSpPr>
          <p:nvPr/>
        </p:nvCxnSpPr>
        <p:spPr>
          <a:xfrm>
            <a:off x="5989932" y="4109144"/>
            <a:ext cx="15008" cy="506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r 34"/>
          <p:cNvCxnSpPr>
            <a:stCxn id="5" idx="3"/>
          </p:cNvCxnSpPr>
          <p:nvPr/>
        </p:nvCxnSpPr>
        <p:spPr>
          <a:xfrm>
            <a:off x="3344936" y="3596346"/>
            <a:ext cx="705979" cy="10194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36"/>
          <p:cNvCxnSpPr>
            <a:stCxn id="6" idx="3"/>
          </p:cNvCxnSpPr>
          <p:nvPr/>
        </p:nvCxnSpPr>
        <p:spPr>
          <a:xfrm>
            <a:off x="7427573" y="3596346"/>
            <a:ext cx="742654" cy="10194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1223310" y="5845323"/>
            <a:ext cx="1397984" cy="706782"/>
          </a:xfrm>
          <a:prstGeom prst="rect">
            <a:avLst/>
          </a:prstGeom>
          <a:ln w="3175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SIMPLEX</a:t>
            </a:r>
            <a:endParaRPr lang="en-GB"/>
          </a:p>
        </p:txBody>
      </p:sp>
      <p:sp>
        <p:nvSpPr>
          <p:cNvPr id="39" name="Rectángulo 38"/>
          <p:cNvSpPr/>
          <p:nvPr/>
        </p:nvSpPr>
        <p:spPr>
          <a:xfrm>
            <a:off x="3344936" y="5845323"/>
            <a:ext cx="1397984" cy="701084"/>
          </a:xfrm>
          <a:prstGeom prst="rect">
            <a:avLst/>
          </a:prstGeom>
          <a:ln w="3175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Branch </a:t>
            </a:r>
          </a:p>
          <a:p>
            <a:pPr algn="ctr"/>
            <a:r>
              <a:rPr lang="en-GB" dirty="0" smtClean="0"/>
              <a:t>&amp; Bound</a:t>
            </a:r>
            <a:endParaRPr lang="en-GB" dirty="0"/>
          </a:p>
        </p:txBody>
      </p:sp>
      <p:sp>
        <p:nvSpPr>
          <p:cNvPr id="40" name="Rectángulo 39"/>
          <p:cNvSpPr/>
          <p:nvPr/>
        </p:nvSpPr>
        <p:spPr>
          <a:xfrm>
            <a:off x="5305948" y="5845323"/>
            <a:ext cx="1397984" cy="706782"/>
          </a:xfrm>
          <a:prstGeom prst="rect">
            <a:avLst/>
          </a:prstGeom>
          <a:ln w="3175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KARUSH, KUHN, TUCKER</a:t>
            </a:r>
            <a:endParaRPr lang="en-GB" sz="1400" dirty="0"/>
          </a:p>
        </p:txBody>
      </p:sp>
      <p:sp>
        <p:nvSpPr>
          <p:cNvPr id="41" name="Rectángulo 40"/>
          <p:cNvSpPr/>
          <p:nvPr/>
        </p:nvSpPr>
        <p:spPr>
          <a:xfrm>
            <a:off x="7201880" y="5845323"/>
            <a:ext cx="1711665" cy="706453"/>
          </a:xfrm>
          <a:prstGeom prst="rect">
            <a:avLst/>
          </a:prstGeom>
          <a:ln w="3175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Outer Aproximation</a:t>
            </a:r>
            <a:endParaRPr lang="en-GB"/>
          </a:p>
        </p:txBody>
      </p:sp>
      <p:cxnSp>
        <p:nvCxnSpPr>
          <p:cNvPr id="43" name="Conector recto de flecha 42"/>
          <p:cNvCxnSpPr>
            <a:stCxn id="19" idx="4"/>
            <a:endCxn id="38" idx="0"/>
          </p:cNvCxnSpPr>
          <p:nvPr/>
        </p:nvCxnSpPr>
        <p:spPr>
          <a:xfrm>
            <a:off x="1881568" y="5579189"/>
            <a:ext cx="0" cy="266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endCxn id="39" idx="0"/>
          </p:cNvCxnSpPr>
          <p:nvPr/>
        </p:nvCxnSpPr>
        <p:spPr>
          <a:xfrm flipH="1">
            <a:off x="4043927" y="5587791"/>
            <a:ext cx="0" cy="25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endCxn id="40" idx="0"/>
          </p:cNvCxnSpPr>
          <p:nvPr/>
        </p:nvCxnSpPr>
        <p:spPr>
          <a:xfrm>
            <a:off x="6004940" y="5587791"/>
            <a:ext cx="0" cy="25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 flipH="1">
            <a:off x="8163793" y="5587791"/>
            <a:ext cx="0" cy="25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49"/>
          <p:cNvSpPr/>
          <p:nvPr/>
        </p:nvSpPr>
        <p:spPr>
          <a:xfrm>
            <a:off x="1286413" y="2630932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51" name="Rectángulo 50"/>
          <p:cNvSpPr/>
          <p:nvPr/>
        </p:nvSpPr>
        <p:spPr>
          <a:xfrm>
            <a:off x="3344936" y="3204855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52" name="Rectángulo 51"/>
          <p:cNvSpPr/>
          <p:nvPr/>
        </p:nvSpPr>
        <p:spPr>
          <a:xfrm>
            <a:off x="7427573" y="3155955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Si</a:t>
            </a:r>
            <a:endParaRPr lang="en-GB" dirty="0"/>
          </a:p>
        </p:txBody>
      </p:sp>
      <p:sp>
        <p:nvSpPr>
          <p:cNvPr id="53" name="Rectángulo 52"/>
          <p:cNvSpPr/>
          <p:nvPr/>
        </p:nvSpPr>
        <p:spPr>
          <a:xfrm>
            <a:off x="2857535" y="1845176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54" name="Rectángulo 53"/>
          <p:cNvSpPr/>
          <p:nvPr/>
        </p:nvSpPr>
        <p:spPr>
          <a:xfrm>
            <a:off x="5900815" y="4109144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55" name="Rectángulo 54"/>
          <p:cNvSpPr/>
          <p:nvPr/>
        </p:nvSpPr>
        <p:spPr>
          <a:xfrm>
            <a:off x="1074415" y="4116218"/>
            <a:ext cx="692005" cy="360498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3149950" y="4615795"/>
            <a:ext cx="1699640" cy="971996"/>
          </a:xfrm>
          <a:prstGeom prst="ellipse">
            <a:avLst/>
          </a:prstGeom>
          <a:ln w="3175" cmpd="sng"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Mixed Integer Linear Programming</a:t>
            </a:r>
          </a:p>
        </p:txBody>
      </p:sp>
      <p:sp>
        <p:nvSpPr>
          <p:cNvPr id="44" name="Elipse 43"/>
          <p:cNvSpPr>
            <a:spLocks noChangeAspect="1"/>
          </p:cNvSpPr>
          <p:nvPr/>
        </p:nvSpPr>
        <p:spPr>
          <a:xfrm>
            <a:off x="5155120" y="4607193"/>
            <a:ext cx="1699640" cy="971996"/>
          </a:xfrm>
          <a:prstGeom prst="ellipse">
            <a:avLst/>
          </a:prstGeom>
          <a:ln w="3175" cmpd="sng"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Non Linear Programming</a:t>
            </a: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7269758" y="4615795"/>
            <a:ext cx="1699640" cy="971996"/>
          </a:xfrm>
          <a:prstGeom prst="ellipse">
            <a:avLst/>
          </a:prstGeom>
          <a:ln w="3175" cmpd="sng">
            <a:solidFill>
              <a:srgbClr val="F796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Mixed Integer Non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7258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6-07-13 a las 22.1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73" y="3797667"/>
            <a:ext cx="990600" cy="939800"/>
          </a:xfrm>
          <a:prstGeom prst="rect">
            <a:avLst/>
          </a:prstGeom>
        </p:spPr>
      </p:pic>
      <p:pic>
        <p:nvPicPr>
          <p:cNvPr id="5" name="Imagen 4" descr="Captura de pantalla 2016-07-13 a las 22.1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24" y="3728186"/>
            <a:ext cx="1054641" cy="1054641"/>
          </a:xfrm>
          <a:prstGeom prst="rect">
            <a:avLst/>
          </a:prstGeom>
        </p:spPr>
      </p:pic>
      <p:pic>
        <p:nvPicPr>
          <p:cNvPr id="6" name="Imagen 5" descr="Captura de pantalla 2016-07-13 a las 22.1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08" y="3786327"/>
            <a:ext cx="1799652" cy="938528"/>
          </a:xfrm>
          <a:prstGeom prst="rect">
            <a:avLst/>
          </a:prstGeom>
        </p:spPr>
      </p:pic>
      <p:pic>
        <p:nvPicPr>
          <p:cNvPr id="7" name="Imagen 6" descr="Captura de pantalla 2016-07-13 a las 22.28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6" y="3671486"/>
            <a:ext cx="1172903" cy="10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68768"/>
              </p:ext>
            </p:extLst>
          </p:nvPr>
        </p:nvGraphicFramePr>
        <p:xfrm>
          <a:off x="-366713" y="869950"/>
          <a:ext cx="5397501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Documento" r:id="rId3" imgW="5397500" imgH="2082800" progId="Word.Document.12">
                  <p:embed/>
                </p:oleObj>
              </mc:Choice>
              <mc:Fallback>
                <p:oleObj name="Documento" r:id="rId3" imgW="5397500" imgH="208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66713" y="869950"/>
                        <a:ext cx="5397501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944440"/>
              </p:ext>
            </p:extLst>
          </p:nvPr>
        </p:nvGraphicFramePr>
        <p:xfrm>
          <a:off x="3955704" y="1034985"/>
          <a:ext cx="5397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Documento" r:id="rId5" imgW="5397500" imgH="876300" progId="Word.Document.12">
                  <p:embed/>
                </p:oleObj>
              </mc:Choice>
              <mc:Fallback>
                <p:oleObj name="Documento" r:id="rId5" imgW="53975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704" y="1034985"/>
                        <a:ext cx="53975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459674"/>
              </p:ext>
            </p:extLst>
          </p:nvPr>
        </p:nvGraphicFramePr>
        <p:xfrm>
          <a:off x="4265982" y="1604437"/>
          <a:ext cx="5397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Documento" r:id="rId7" imgW="5397500" imgH="876300" progId="Word.Document.12">
                  <p:embed/>
                </p:oleObj>
              </mc:Choice>
              <mc:Fallback>
                <p:oleObj name="Documento" r:id="rId7" imgW="53975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5982" y="1604437"/>
                        <a:ext cx="53975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887955"/>
              </p:ext>
            </p:extLst>
          </p:nvPr>
        </p:nvGraphicFramePr>
        <p:xfrm>
          <a:off x="3311525" y="3638550"/>
          <a:ext cx="53975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Documento" r:id="rId9" imgW="5397500" imgH="1447800" progId="Word.Document.12">
                  <p:embed/>
                </p:oleObj>
              </mc:Choice>
              <mc:Fallback>
                <p:oleObj name="Documento" r:id="rId9" imgW="53975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1525" y="3638550"/>
                        <a:ext cx="53975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66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bottle by h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61" y="1026736"/>
            <a:ext cx="856402" cy="18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ater Droplet by jgm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5" y="1149029"/>
            <a:ext cx="457513" cy="6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east cells by xx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001" y="2289650"/>
            <a:ext cx="881193" cy="6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eat 1 - Trigo by SeriousTu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20" y="912822"/>
            <a:ext cx="856642" cy="8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p Cone Illustration by qub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3" y="2127686"/>
            <a:ext cx="790915" cy="7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eer stein by netallo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66" y="1048859"/>
            <a:ext cx="2107936" cy="21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4248" y="1835298"/>
            <a:ext cx="319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20835" y="2127686"/>
            <a:ext cx="560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6298" y="2130124"/>
            <a:ext cx="560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314" y="1704686"/>
            <a:ext cx="72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42866" y="171240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5736" y="2812317"/>
            <a:ext cx="638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31194" y="2812317"/>
            <a:ext cx="67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yeast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71495" y="2918601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beer</a:t>
            </a:r>
            <a:endParaRPr lang="en-US" dirty="0"/>
          </a:p>
        </p:txBody>
      </p:sp>
      <p:pic>
        <p:nvPicPr>
          <p:cNvPr id="3084" name="Picture 12" descr="Whisky glass by Juhe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31" y="2357273"/>
            <a:ext cx="729229" cy="7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80560" y="1781630"/>
            <a:ext cx="319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152008" y="2593335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Water waste</a:t>
            </a:r>
          </a:p>
          <a:p>
            <a:pPr algn="ctr"/>
            <a:r>
              <a:rPr lang="en-US" dirty="0" smtClean="0"/>
              <a:t>(don’t drink this)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05006" y="3031580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Whisky</a:t>
            </a:r>
            <a:endParaRPr lang="en-US" dirty="0"/>
          </a:p>
        </p:txBody>
      </p:sp>
      <p:pic>
        <p:nvPicPr>
          <p:cNvPr id="21" name="Picture 2" descr="Water Droplet by jgm10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63" y="1718941"/>
            <a:ext cx="457513" cy="6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87178" y="904584"/>
            <a:ext cx="4440196" cy="26973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67471" y="3389559"/>
            <a:ext cx="1913537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(Chemical) reactor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64914" y="754887"/>
            <a:ext cx="5564902" cy="299713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93527" y="3530401"/>
            <a:ext cx="1185068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Distillation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163" y="204094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6A6A6A"/>
                </a:solidFill>
                <a:latin typeface="arial" panose="020B0604020202020204" pitchFamily="34" charset="0"/>
              </a:rPr>
              <a:t>Chemical </a:t>
            </a:r>
            <a:r>
              <a:rPr lang="en-GB" b="1" dirty="0" smtClean="0">
                <a:solidFill>
                  <a:srgbClr val="6A6A6A"/>
                </a:solidFill>
                <a:latin typeface="arial" panose="020B0604020202020204" pitchFamily="34" charset="0"/>
              </a:rPr>
              <a:t>engineering in a nutshell:</a:t>
            </a:r>
            <a:endParaRPr lang="en-US" dirty="0"/>
          </a:p>
        </p:txBody>
      </p:sp>
      <p:pic>
        <p:nvPicPr>
          <p:cNvPr id="3092" name="Picture 20" descr="https://upload.wikimedia.org/wikipedia/commons/d/d8/Glenfiddich_Distillery_still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61" y="4211947"/>
            <a:ext cx="1741588" cy="118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upload.wikimedia.org/wikipedia/commons/thumb/f/f2/Continuous_bach_reactor_CSTR.svg/235px-Continuous_bach_reactor_CSTR.sv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91" y="3998779"/>
            <a:ext cx="1373813" cy="17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s://upload.wikimedia.org/wikipedia/commons/thumb/1/15/Batch_reactor_STR.svg/180px-Batch_reactor_STR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06" y="3998779"/>
            <a:ext cx="1044963" cy="172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s://upload.wikimedia.org/wikipedia/commons/thumb/c/cc/Colonne_distillazione.jpg/800px-Colonne_distillazion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4047441"/>
            <a:ext cx="1582740" cy="20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6674" y="5788592"/>
            <a:ext cx="70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batch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266233" y="5789264"/>
            <a:ext cx="122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4653" y="4846852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074635" y="5429999"/>
            <a:ext cx="106150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batch</a:t>
            </a:r>
          </a:p>
          <a:p>
            <a:pPr algn="ctr"/>
            <a:r>
              <a:rPr lang="en-US" dirty="0" smtClean="0"/>
              <a:t>(alembic)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13360" y="6104952"/>
            <a:ext cx="205678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continuous</a:t>
            </a:r>
          </a:p>
          <a:p>
            <a:pPr algn="ctr"/>
            <a:r>
              <a:rPr lang="en-US" dirty="0" smtClean="0"/>
              <a:t>(distillation column)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24482" y="3899733"/>
            <a:ext cx="0" cy="26329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00" name="Picture 28" descr="CAChem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505" y="97176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https://upload.wikimedia.org/wikipedia/commons/thumb/1/16/CC-BY_icon.svg/1024px-CC-BY_icon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33" y="235915"/>
            <a:ext cx="719422" cy="2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/>
          <p:cNvCxnSpPr/>
          <p:nvPr/>
        </p:nvCxnSpPr>
        <p:spPr>
          <a:xfrm flipH="1">
            <a:off x="1623886" y="3817537"/>
            <a:ext cx="274173" cy="1295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524767" y="3817536"/>
            <a:ext cx="274173" cy="1295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693149" y="3944321"/>
            <a:ext cx="274173" cy="1295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656363" y="3947060"/>
            <a:ext cx="274173" cy="1295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177896" y="351040"/>
            <a:ext cx="427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.org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587837" y="470686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3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1481159"/>
            <a:ext cx="8687553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1" y="57620"/>
            <a:ext cx="8748518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6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16025</TotalTime>
  <Words>118</Words>
  <Application>Microsoft Office PowerPoint</Application>
  <PresentationFormat>On-screen Show (4:3)</PresentationFormat>
  <Paragraphs>62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Tema de Office</vt:lpstr>
      <vt:lpstr>Document</vt:lpstr>
      <vt:lpstr>Documento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de Alicante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 Domene-López</dc:creator>
  <cp:lastModifiedBy>FRANCISCO JOSE NAVARRO BRULL</cp:lastModifiedBy>
  <cp:revision>43</cp:revision>
  <dcterms:created xsi:type="dcterms:W3CDTF">2016-07-03T16:58:24Z</dcterms:created>
  <dcterms:modified xsi:type="dcterms:W3CDTF">2016-07-18T09:25:49Z</dcterms:modified>
</cp:coreProperties>
</file>